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315" r:id="rId2"/>
    <p:sldId id="316" r:id="rId3"/>
    <p:sldId id="325" r:id="rId4"/>
    <p:sldId id="326" r:id="rId5"/>
    <p:sldId id="319" r:id="rId6"/>
    <p:sldId id="320" r:id="rId7"/>
    <p:sldId id="321" r:id="rId8"/>
    <p:sldId id="322" r:id="rId9"/>
    <p:sldId id="323" r:id="rId10"/>
    <p:sldId id="324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i Bachhofer" initials="TB" lastIdx="14" clrIdx="0">
    <p:extLst>
      <p:ext uri="{19B8F6BF-5375-455C-9EA6-DF929625EA0E}">
        <p15:presenceInfo xmlns:p15="http://schemas.microsoft.com/office/powerpoint/2012/main" userId="Teri Bachhof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5EAC41"/>
    <a:srgbClr val="009900"/>
    <a:srgbClr val="5AB157"/>
    <a:srgbClr val="67508A"/>
    <a:srgbClr val="7F75AB"/>
    <a:srgbClr val="FFFF99"/>
    <a:srgbClr val="11B0C9"/>
    <a:srgbClr val="E36944"/>
    <a:srgbClr val="D2C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9" autoAdjust="0"/>
    <p:restoredTop sz="89155" autoAdjust="0"/>
  </p:normalViewPr>
  <p:slideViewPr>
    <p:cSldViewPr snapToGrid="0" snapToObjects="1">
      <p:cViewPr varScale="1">
        <p:scale>
          <a:sx n="86" d="100"/>
          <a:sy n="86" d="100"/>
        </p:scale>
        <p:origin x="92" y="3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332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15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77D172-F155-ED49-99E7-CC591BFF8C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D34074-9E16-7F4E-8F38-D971D533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5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533CFA-2FCC-F84F-A8A4-DC4B1F2705E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85A4E7-0D7B-0944-BA28-13EF8A74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4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4E7-0D7B-0944-BA28-13EF8A74B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3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when sugary food and drinks mix with bacteria (plaque)</a:t>
            </a:r>
            <a:r>
              <a:rPr lang="en-US" baseline="0" dirty="0"/>
              <a:t> on teeth, acid is formed.  The acid sits on healthy teeth “eating away” the enamel, causing a cavity.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4E7-0D7B-0944-BA28-13EF8A74B0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drink</a:t>
            </a:r>
            <a:r>
              <a:rPr lang="en-US" baseline="0" dirty="0"/>
              <a:t> orange juice with breakfast, chocolate milk with lunch, and a cola after school or with dinner, the amount of sugar consumed from drinks adds up!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4E7-0D7B-0944-BA28-13EF8A74B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4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foods</a:t>
            </a:r>
            <a:r>
              <a:rPr lang="en-US" baseline="0" dirty="0"/>
              <a:t> have sugar that may surprise you!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4E7-0D7B-0944-BA28-13EF8A74B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pH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measure temperature</a:t>
            </a:r>
            <a:r>
              <a:rPr lang="en-US" baseline="0" dirty="0"/>
              <a:t> with a thermometer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measure the length of something with a ruler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measure acidity with the pH scale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4E7-0D7B-0944-BA28-13EF8A74B0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</a:t>
            </a:r>
            <a:r>
              <a:rPr lang="en-US" baseline="0" dirty="0"/>
              <a:t> pH column in 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Tell students that pure water has a pH of 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Ask each group what the pH of their drink is and record data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4E7-0D7B-0944-BA28-13EF8A74B0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</a:t>
            </a:r>
            <a:r>
              <a:rPr lang="en-US" baseline="0" dirty="0"/>
              <a:t> Acid, Neutral, Base column in 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Tell students that pure </a:t>
            </a:r>
            <a:r>
              <a:rPr lang="en-US" baseline="0" dirty="0" smtClean="0"/>
              <a:t>water</a:t>
            </a:r>
            <a:r>
              <a:rPr lang="en-US" b="1" baseline="0" dirty="0" smtClean="0"/>
              <a:t>*</a:t>
            </a:r>
            <a:r>
              <a:rPr lang="en-US" baseline="0" dirty="0" smtClean="0"/>
              <a:t> would measure </a:t>
            </a:r>
            <a:r>
              <a:rPr lang="en-US" baseline="0" dirty="0"/>
              <a:t>at a 7, so it is neutral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Ask students if each drink is an acid, neutral or alkaline (base) and record </a:t>
            </a:r>
            <a:r>
              <a:rPr lang="en-US" baseline="0" dirty="0" smtClean="0"/>
              <a:t>data</a:t>
            </a:r>
          </a:p>
          <a:p>
            <a:r>
              <a:rPr lang="en-US" baseline="0" dirty="0" smtClean="0"/>
              <a:t>*According to </a:t>
            </a:r>
            <a:r>
              <a:rPr lang="en-US" baseline="0" smtClean="0"/>
              <a:t>Dr. May </a:t>
            </a:r>
            <a:r>
              <a:rPr lang="en-US" baseline="0" dirty="0" smtClean="0"/>
              <a:t>Nyman, a chemistry professor at Oregon State University,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bsolutely pure water does not exist due to water’s tendency to absorb substances from its surrounding environment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4E7-0D7B-0944-BA28-13EF8A74B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Move to bar graph and ask students questions about the bar graph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What does the bar graph tell us?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Which drink has the most sugar? How many teaspoons?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Which drink has the second  highest?  How many teaspoons?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Which drink has the least amount of sugar?  How many teaspoons?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4E7-0D7B-0944-BA28-13EF8A74B0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choose to eat or drink foods</a:t>
            </a:r>
            <a:r>
              <a:rPr lang="en-US" baseline="0" dirty="0"/>
              <a:t> with lots of sugar and acid, try these tips to keep your teeth </a:t>
            </a:r>
            <a:r>
              <a:rPr lang="en-US" baseline="0" dirty="0" smtClean="0"/>
              <a:t>healthy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Use a straw – lessens contact sugar and acid have with teeth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Brush your teeth – wait 20 minutes and brush away the sugar and acid.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Drink water – rinse the sugar and acid from your teeth by drinking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Chew sugarless gum – Saliva is produced when you chew. The saliva can help remove sugar and acid.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4E7-0D7B-0944-BA28-13EF8A74B0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6ECEDD-CF63-D044-A18A-0EEDDD47629A}"/>
              </a:ext>
            </a:extLst>
          </p:cNvPr>
          <p:cNvSpPr/>
          <p:nvPr userDrawn="1"/>
        </p:nvSpPr>
        <p:spPr>
          <a:xfrm>
            <a:off x="0" y="0"/>
            <a:ext cx="12192000" cy="179614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5A3069-2BD6-F148-A708-84B114E5D8DD}"/>
              </a:ext>
            </a:extLst>
          </p:cNvPr>
          <p:cNvSpPr/>
          <p:nvPr userDrawn="1"/>
        </p:nvSpPr>
        <p:spPr>
          <a:xfrm>
            <a:off x="0" y="6678386"/>
            <a:ext cx="12192000" cy="179614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3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B7F6A5B-90C5-1E47-A95A-7E56FF72F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r="23544"/>
          <a:stretch/>
        </p:blipFill>
        <p:spPr>
          <a:xfrm>
            <a:off x="0" y="0"/>
            <a:ext cx="12192000" cy="22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4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E749A937-B648-9646-B2D7-595924B6E8EB}"/>
              </a:ext>
            </a:extLst>
          </p:cNvPr>
          <p:cNvSpPr/>
          <p:nvPr userDrawn="1"/>
        </p:nvSpPr>
        <p:spPr>
          <a:xfrm flipH="1">
            <a:off x="406400" y="381000"/>
            <a:ext cx="5689600" cy="6121400"/>
          </a:xfrm>
          <a:prstGeom prst="round2Diag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3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84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405877B5-234E-0E40-A3F6-84C3712FDEC2}"/>
              </a:ext>
            </a:extLst>
          </p:cNvPr>
          <p:cNvSpPr/>
          <p:nvPr userDrawn="1"/>
        </p:nvSpPr>
        <p:spPr>
          <a:xfrm flipH="1">
            <a:off x="394789" y="368300"/>
            <a:ext cx="11402423" cy="6121400"/>
          </a:xfrm>
          <a:prstGeom prst="round2Diag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0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ED0686-F203-BF43-89DE-90C476885A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3AF0B4-F517-B140-947A-90DFBF90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36B6A6C-97DD-DB4A-BC5E-4FD9C8F71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88" t="33095" r="17241" b="33571"/>
          <a:stretch/>
        </p:blipFill>
        <p:spPr>
          <a:xfrm>
            <a:off x="2822121" y="2285999"/>
            <a:ext cx="6547758" cy="2286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97809F-4608-E742-81CF-B49F1B144A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7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84E14EB-5E5E-364D-9318-ED0DFDE20695}"/>
              </a:ext>
            </a:extLst>
          </p:cNvPr>
          <p:cNvSpPr txBox="1">
            <a:spLocks/>
          </p:cNvSpPr>
          <p:nvPr/>
        </p:nvSpPr>
        <p:spPr>
          <a:xfrm>
            <a:off x="3399037" y="2868112"/>
            <a:ext cx="5393927" cy="11217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19017-61AF-2E48-81C6-780C20BD80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92" y="378946"/>
            <a:ext cx="2984645" cy="7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5366AF-B919-314B-923B-78038DF0A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1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02DA6D-632A-034F-960B-FF93032CA1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2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C27D-C6CA-2646-8D85-729B97A5B509}"/>
              </a:ext>
            </a:extLst>
          </p:cNvPr>
          <p:cNvSpPr txBox="1">
            <a:spLocks/>
          </p:cNvSpPr>
          <p:nvPr/>
        </p:nvSpPr>
        <p:spPr>
          <a:xfrm>
            <a:off x="628649" y="553453"/>
            <a:ext cx="5699962" cy="642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Let’s Talk About Sugar!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75663-F156-4F4A-A869-01A31C9A1F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B9B0E-31EA-6947-B2CF-165EB453D8E0}"/>
              </a:ext>
            </a:extLst>
          </p:cNvPr>
          <p:cNvSpPr txBox="1"/>
          <p:nvPr/>
        </p:nvSpPr>
        <p:spPr>
          <a:xfrm>
            <a:off x="331123" y="2992791"/>
            <a:ext cx="3853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3B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Juice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oz. serving |12 tsp. of sugar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2AF8A-6609-1842-B49B-90C466282598}"/>
              </a:ext>
            </a:extLst>
          </p:cNvPr>
          <p:cNvSpPr txBox="1"/>
          <p:nvPr/>
        </p:nvSpPr>
        <p:spPr>
          <a:xfrm>
            <a:off x="4164285" y="3023608"/>
            <a:ext cx="3853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3B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 Milk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oz. serving |14 tsp. of sugar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389ABD-8229-4C4D-B1FA-DD3A5BD74211}"/>
              </a:ext>
            </a:extLst>
          </p:cNvPr>
          <p:cNvSpPr txBox="1"/>
          <p:nvPr/>
        </p:nvSpPr>
        <p:spPr>
          <a:xfrm>
            <a:off x="8102089" y="2992791"/>
            <a:ext cx="38537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3B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oz. serving |16 tsp. of sugar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E2EE20E-592D-A243-9077-CDA241CC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64" y="3891758"/>
            <a:ext cx="487254" cy="48725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FC39EE78-2E02-594C-9CBB-A630E1555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48" y="3891758"/>
            <a:ext cx="487254" cy="48725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2DEBBBA5-307B-F84D-AC2B-0EFB0F849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33" y="3891758"/>
            <a:ext cx="487254" cy="487254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933F821-4326-3846-B1F6-8B42734D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64" y="5181078"/>
            <a:ext cx="487254" cy="48725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562D290-0505-5241-9266-2ACC9A27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16" y="5181078"/>
            <a:ext cx="487254" cy="487254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7BDB539E-E182-3B4D-9692-3FC19F83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68" y="5181078"/>
            <a:ext cx="487254" cy="48725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BDE6990B-E903-144F-A446-1FDC552C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64" y="4539458"/>
            <a:ext cx="487254" cy="487254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8D42C18-9336-D246-B45C-87448545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48" y="4539458"/>
            <a:ext cx="487254" cy="48725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457010B1-0709-164E-8A6E-BA763938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33" y="4539458"/>
            <a:ext cx="487254" cy="48725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72BE1F14-4CB9-0948-BECC-764E1BE7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64" y="5828778"/>
            <a:ext cx="487254" cy="487254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396902D8-D852-9E44-8658-B807564A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16" y="5828778"/>
            <a:ext cx="487254" cy="487254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AE88ACF7-2634-D643-8B43-A370401C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68" y="5828778"/>
            <a:ext cx="487254" cy="487254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74561866-6424-5245-B1CB-895C0C803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8" y="3891962"/>
            <a:ext cx="487254" cy="48725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E1411461-8CB5-E14B-B95B-B7AC73B5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92" y="3891962"/>
            <a:ext cx="487254" cy="487254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634927D8-155F-F24F-AA36-DA5CF9CA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77" y="3891962"/>
            <a:ext cx="487254" cy="487254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DB194ADD-DEF1-6447-8A15-7F9CC5343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8" y="5181282"/>
            <a:ext cx="487254" cy="487254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DDD7EB3A-5E56-2246-91D0-840315C8E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60" y="5181282"/>
            <a:ext cx="487254" cy="48725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36B192BA-C22B-F340-8E2A-7B26C4A3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12" y="5181282"/>
            <a:ext cx="487254" cy="487254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25DE36C2-01F9-8C4B-A8E5-D19785C3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8" y="4539662"/>
            <a:ext cx="487254" cy="487254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754A0CB9-EF6F-E048-9949-56CAC08CD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92" y="4539662"/>
            <a:ext cx="487254" cy="487254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F531CF3A-E84B-D946-B6B3-AEE747E9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77" y="4539662"/>
            <a:ext cx="487254" cy="48725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855B2C9E-D4AC-B84C-BA25-9BA9C1FD5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8" y="5828982"/>
            <a:ext cx="487254" cy="487254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F5C1E475-06EA-9E46-923C-E7B8AE55A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60" y="5828982"/>
            <a:ext cx="487254" cy="487254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C1817087-7D20-CA4D-80F4-226959D9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12" y="5828982"/>
            <a:ext cx="487254" cy="487254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8C868AE-51F0-0E4A-9577-22C535AC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62" y="3891962"/>
            <a:ext cx="487254" cy="487254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E60F0B6-45D6-B34F-BF14-B083DC9CD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62" y="4539662"/>
            <a:ext cx="487254" cy="487254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81C0762F-7895-2740-9D89-69A8596A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972" y="3891962"/>
            <a:ext cx="487254" cy="48725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A07CE3C2-53A2-7149-852B-71FAA7297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456" y="3891962"/>
            <a:ext cx="487254" cy="487254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A3C3B63B-F422-3A4E-B721-9CFA19BC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41" y="3891962"/>
            <a:ext cx="487254" cy="48725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40DDF12B-E620-B14A-9EE4-D8256172E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972" y="5181282"/>
            <a:ext cx="487254" cy="487254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E91CA10D-E43B-7F4D-9E18-4540BE5A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24" y="5181282"/>
            <a:ext cx="487254" cy="48725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5B782320-FC8B-3B44-B056-DDC35748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276" y="5181282"/>
            <a:ext cx="487254" cy="487254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2E0773F8-3E4E-E743-9B58-F7A9AEE90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972" y="4539662"/>
            <a:ext cx="487254" cy="48725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19916892-87AC-0D45-961B-EE038CAC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456" y="4539662"/>
            <a:ext cx="487254" cy="487254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CBE19EF4-46D7-134F-9ACE-3EE2CB231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41" y="4539662"/>
            <a:ext cx="487254" cy="487254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6A48E3DA-867C-EB46-AB86-F405C7C9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972" y="5828982"/>
            <a:ext cx="487254" cy="487254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D6B06521-E7C0-1245-951D-EAFD8400E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24" y="5828982"/>
            <a:ext cx="487254" cy="487254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63440BB-7B44-8040-9094-EF4DDD149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276" y="5828982"/>
            <a:ext cx="487254" cy="487254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01BC84D3-D40F-A54F-8F71-73534FCFB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426" y="3891962"/>
            <a:ext cx="487254" cy="487254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98EBCEF5-C739-FD45-95B6-58E44925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426" y="4539662"/>
            <a:ext cx="487254" cy="487254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34B07F52-0323-4A46-AB86-1025CCCE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426" y="5181282"/>
            <a:ext cx="487254" cy="487254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3BA4231A-6874-3A4A-A926-9584E8DB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426" y="5828982"/>
            <a:ext cx="487254" cy="48725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A4FB003-98CE-C144-9B8D-E464D4BCA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53" y="2069448"/>
            <a:ext cx="594568" cy="830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1FF10-32B3-0F41-B027-88172E83F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521" y="1844202"/>
            <a:ext cx="453004" cy="102869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2C9F62-E054-A74D-B55F-9E9017AC6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722" y="2084886"/>
            <a:ext cx="471880" cy="7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5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C27D-C6CA-2646-8D85-729B97A5B509}"/>
              </a:ext>
            </a:extLst>
          </p:cNvPr>
          <p:cNvSpPr txBox="1">
            <a:spLocks/>
          </p:cNvSpPr>
          <p:nvPr/>
        </p:nvSpPr>
        <p:spPr>
          <a:xfrm>
            <a:off x="628649" y="553453"/>
            <a:ext cx="5699962" cy="642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Let’s Talk About Sugar!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75663-F156-4F4A-A869-01A31C9A1F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81C0762F-7895-2740-9D89-69A8596A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913" y="3891758"/>
            <a:ext cx="487254" cy="48725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A07CE3C2-53A2-7149-852B-71FAA7297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397" y="3891758"/>
            <a:ext cx="487254" cy="487254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A3C3B63B-F422-3A4E-B721-9CFA19BC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882" y="3891758"/>
            <a:ext cx="487254" cy="487254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E77011CB-A290-EE47-9832-F0D63A742CC3}"/>
              </a:ext>
            </a:extLst>
          </p:cNvPr>
          <p:cNvSpPr txBox="1"/>
          <p:nvPr/>
        </p:nvSpPr>
        <p:spPr>
          <a:xfrm>
            <a:off x="331123" y="2992791"/>
            <a:ext cx="3853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3B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Yogurt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cup serving |12 tsp. of sugar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BB42B02-8CF3-C84B-BA90-DCB6C65621D1}"/>
              </a:ext>
            </a:extLst>
          </p:cNvPr>
          <p:cNvSpPr txBox="1"/>
          <p:nvPr/>
        </p:nvSpPr>
        <p:spPr>
          <a:xfrm>
            <a:off x="4164285" y="3023608"/>
            <a:ext cx="3853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3B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Ketchup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tbs. serving |14 tsp. of sugar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AE092C9-CB1C-314B-87CE-B26E9CB9C96B}"/>
              </a:ext>
            </a:extLst>
          </p:cNvPr>
          <p:cNvSpPr txBox="1"/>
          <p:nvPr/>
        </p:nvSpPr>
        <p:spPr>
          <a:xfrm>
            <a:off x="8102089" y="2992791"/>
            <a:ext cx="38537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3B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Granola Bar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bar serving | 3 tsp. of sugar</a:t>
            </a:r>
          </a:p>
        </p:txBody>
      </p:sp>
      <p:pic>
        <p:nvPicPr>
          <p:cNvPr id="97" name="Picture 96" descr="Icon&#10;&#10;Description automatically generated">
            <a:extLst>
              <a:ext uri="{FF2B5EF4-FFF2-40B4-BE49-F238E27FC236}">
                <a16:creationId xmlns:a16="http://schemas.microsoft.com/office/drawing/2014/main" id="{3494102B-43BE-7049-A9AC-D62F4DAB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64" y="3891758"/>
            <a:ext cx="487254" cy="487254"/>
          </a:xfrm>
          <a:prstGeom prst="rect">
            <a:avLst/>
          </a:prstGeom>
        </p:spPr>
      </p:pic>
      <p:pic>
        <p:nvPicPr>
          <p:cNvPr id="98" name="Picture 97" descr="Icon&#10;&#10;Description automatically generated">
            <a:extLst>
              <a:ext uri="{FF2B5EF4-FFF2-40B4-BE49-F238E27FC236}">
                <a16:creationId xmlns:a16="http://schemas.microsoft.com/office/drawing/2014/main" id="{C1C9D5FC-BD15-9A49-8AC7-CEAB99FF8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48" y="3891758"/>
            <a:ext cx="487254" cy="487254"/>
          </a:xfrm>
          <a:prstGeom prst="rect">
            <a:avLst/>
          </a:prstGeom>
        </p:spPr>
      </p:pic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DE068DAE-93EA-3542-9C55-5AEB34A85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33" y="3891758"/>
            <a:ext cx="487254" cy="487254"/>
          </a:xfrm>
          <a:prstGeom prst="rect">
            <a:avLst/>
          </a:prstGeom>
        </p:spPr>
      </p:pic>
      <p:pic>
        <p:nvPicPr>
          <p:cNvPr id="100" name="Picture 99" descr="Icon&#10;&#10;Description automatically generated">
            <a:extLst>
              <a:ext uri="{FF2B5EF4-FFF2-40B4-BE49-F238E27FC236}">
                <a16:creationId xmlns:a16="http://schemas.microsoft.com/office/drawing/2014/main" id="{011A99C7-F12A-F442-9B30-731F89D4D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64" y="5181078"/>
            <a:ext cx="487254" cy="487254"/>
          </a:xfrm>
          <a:prstGeom prst="rect">
            <a:avLst/>
          </a:prstGeom>
        </p:spPr>
      </p:pic>
      <p:pic>
        <p:nvPicPr>
          <p:cNvPr id="101" name="Picture 100" descr="Icon&#10;&#10;Description automatically generated">
            <a:extLst>
              <a:ext uri="{FF2B5EF4-FFF2-40B4-BE49-F238E27FC236}">
                <a16:creationId xmlns:a16="http://schemas.microsoft.com/office/drawing/2014/main" id="{8EEAB2BB-1AFB-4745-AE57-C11CEC518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16" y="5181078"/>
            <a:ext cx="487254" cy="487254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F4AFA924-B90C-8B4F-8408-5BF6ACB43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68" y="5181078"/>
            <a:ext cx="487254" cy="487254"/>
          </a:xfrm>
          <a:prstGeom prst="rect">
            <a:avLst/>
          </a:prstGeom>
        </p:spPr>
      </p:pic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7688CD29-54B8-0F43-A2B3-275A3FFE9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64" y="4539458"/>
            <a:ext cx="487254" cy="487254"/>
          </a:xfrm>
          <a:prstGeom prst="rect">
            <a:avLst/>
          </a:prstGeom>
        </p:spPr>
      </p:pic>
      <p:pic>
        <p:nvPicPr>
          <p:cNvPr id="104" name="Picture 103" descr="Icon&#10;&#10;Description automatically generated">
            <a:extLst>
              <a:ext uri="{FF2B5EF4-FFF2-40B4-BE49-F238E27FC236}">
                <a16:creationId xmlns:a16="http://schemas.microsoft.com/office/drawing/2014/main" id="{BB6A34FE-BB8E-D348-A11C-62AA3E327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48" y="4539458"/>
            <a:ext cx="487254" cy="487254"/>
          </a:xfrm>
          <a:prstGeom prst="rect">
            <a:avLst/>
          </a:prstGeom>
        </p:spPr>
      </p:pic>
      <p:pic>
        <p:nvPicPr>
          <p:cNvPr id="105" name="Picture 104" descr="Icon&#10;&#10;Description automatically generated">
            <a:extLst>
              <a:ext uri="{FF2B5EF4-FFF2-40B4-BE49-F238E27FC236}">
                <a16:creationId xmlns:a16="http://schemas.microsoft.com/office/drawing/2014/main" id="{32416234-9FEF-5C4F-B566-1553A917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33" y="4539458"/>
            <a:ext cx="487254" cy="487254"/>
          </a:xfrm>
          <a:prstGeom prst="rect">
            <a:avLst/>
          </a:prstGeom>
        </p:spPr>
      </p:pic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266D3460-E067-0D45-8E0C-2C568CFBF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64" y="5828778"/>
            <a:ext cx="487254" cy="487254"/>
          </a:xfrm>
          <a:prstGeom prst="rect">
            <a:avLst/>
          </a:prstGeom>
        </p:spPr>
      </p:pic>
      <p:pic>
        <p:nvPicPr>
          <p:cNvPr id="107" name="Picture 106" descr="Icon&#10;&#10;Description automatically generated">
            <a:extLst>
              <a:ext uri="{FF2B5EF4-FFF2-40B4-BE49-F238E27FC236}">
                <a16:creationId xmlns:a16="http://schemas.microsoft.com/office/drawing/2014/main" id="{CEA55E10-3901-8D4E-96B3-AA2C61519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16" y="5828778"/>
            <a:ext cx="487254" cy="487254"/>
          </a:xfrm>
          <a:prstGeom prst="rect">
            <a:avLst/>
          </a:prstGeom>
        </p:spPr>
      </p:pic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A6A20978-9038-5942-ACF5-E9857497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68" y="5828778"/>
            <a:ext cx="487254" cy="487254"/>
          </a:xfrm>
          <a:prstGeom prst="rect">
            <a:avLst/>
          </a:prstGeom>
        </p:spPr>
      </p:pic>
      <p:pic>
        <p:nvPicPr>
          <p:cNvPr id="109" name="Picture 108" descr="Icon&#10;&#10;Description automatically generated">
            <a:extLst>
              <a:ext uri="{FF2B5EF4-FFF2-40B4-BE49-F238E27FC236}">
                <a16:creationId xmlns:a16="http://schemas.microsoft.com/office/drawing/2014/main" id="{9002F1BD-128D-B643-95AC-4406B2664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8" y="3891962"/>
            <a:ext cx="487254" cy="487254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D42CE60E-CA04-454D-AC4F-AF6466F67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92" y="3891962"/>
            <a:ext cx="487254" cy="487254"/>
          </a:xfrm>
          <a:prstGeom prst="rect">
            <a:avLst/>
          </a:prstGeom>
        </p:spPr>
      </p:pic>
      <p:pic>
        <p:nvPicPr>
          <p:cNvPr id="111" name="Picture 110" descr="Icon&#10;&#10;Description automatically generated">
            <a:extLst>
              <a:ext uri="{FF2B5EF4-FFF2-40B4-BE49-F238E27FC236}">
                <a16:creationId xmlns:a16="http://schemas.microsoft.com/office/drawing/2014/main" id="{A2BA5ABA-8841-6243-9575-74B165620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77" y="3891962"/>
            <a:ext cx="487254" cy="487254"/>
          </a:xfrm>
          <a:prstGeom prst="rect">
            <a:avLst/>
          </a:prstGeom>
        </p:spPr>
      </p:pic>
      <p:pic>
        <p:nvPicPr>
          <p:cNvPr id="112" name="Picture 111" descr="Icon&#10;&#10;Description automatically generated">
            <a:extLst>
              <a:ext uri="{FF2B5EF4-FFF2-40B4-BE49-F238E27FC236}">
                <a16:creationId xmlns:a16="http://schemas.microsoft.com/office/drawing/2014/main" id="{0352842D-F594-6543-9C5E-F5B60F5FA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8" y="5181282"/>
            <a:ext cx="487254" cy="487254"/>
          </a:xfrm>
          <a:prstGeom prst="rect">
            <a:avLst/>
          </a:prstGeom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6BADDCA0-1262-7144-9C9E-8C0B0ABC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60" y="5181282"/>
            <a:ext cx="487254" cy="487254"/>
          </a:xfrm>
          <a:prstGeom prst="rect">
            <a:avLst/>
          </a:prstGeom>
        </p:spPr>
      </p:pic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79D5E58-0582-D146-B3B5-F093B665D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12" y="5181282"/>
            <a:ext cx="487254" cy="487254"/>
          </a:xfrm>
          <a:prstGeom prst="rect">
            <a:avLst/>
          </a:prstGeom>
        </p:spPr>
      </p:pic>
      <p:pic>
        <p:nvPicPr>
          <p:cNvPr id="115" name="Picture 114" descr="Icon&#10;&#10;Description automatically generated">
            <a:extLst>
              <a:ext uri="{FF2B5EF4-FFF2-40B4-BE49-F238E27FC236}">
                <a16:creationId xmlns:a16="http://schemas.microsoft.com/office/drawing/2014/main" id="{25F5A2F4-7C01-FA48-9CC4-AB05F6D6D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8" y="4539662"/>
            <a:ext cx="487254" cy="487254"/>
          </a:xfrm>
          <a:prstGeom prst="rect">
            <a:avLst/>
          </a:prstGeom>
        </p:spPr>
      </p:pic>
      <p:pic>
        <p:nvPicPr>
          <p:cNvPr id="116" name="Picture 115" descr="Icon&#10;&#10;Description automatically generated">
            <a:extLst>
              <a:ext uri="{FF2B5EF4-FFF2-40B4-BE49-F238E27FC236}">
                <a16:creationId xmlns:a16="http://schemas.microsoft.com/office/drawing/2014/main" id="{97A01098-8182-3943-88E7-04CCDA83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92" y="4539662"/>
            <a:ext cx="487254" cy="487254"/>
          </a:xfrm>
          <a:prstGeom prst="rect">
            <a:avLst/>
          </a:prstGeom>
        </p:spPr>
      </p:pic>
      <p:pic>
        <p:nvPicPr>
          <p:cNvPr id="117" name="Picture 116" descr="Icon&#10;&#10;Description automatically generated">
            <a:extLst>
              <a:ext uri="{FF2B5EF4-FFF2-40B4-BE49-F238E27FC236}">
                <a16:creationId xmlns:a16="http://schemas.microsoft.com/office/drawing/2014/main" id="{6EDAB17A-FCD9-744E-9CFC-1EB198CFB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77" y="4539662"/>
            <a:ext cx="487254" cy="487254"/>
          </a:xfrm>
          <a:prstGeom prst="rect">
            <a:avLst/>
          </a:prstGeom>
        </p:spPr>
      </p:pic>
      <p:pic>
        <p:nvPicPr>
          <p:cNvPr id="118" name="Picture 117" descr="Icon&#10;&#10;Description automatically generated">
            <a:extLst>
              <a:ext uri="{FF2B5EF4-FFF2-40B4-BE49-F238E27FC236}">
                <a16:creationId xmlns:a16="http://schemas.microsoft.com/office/drawing/2014/main" id="{A57F8775-2785-C245-9626-9A83590B3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8" y="5828982"/>
            <a:ext cx="487254" cy="487254"/>
          </a:xfrm>
          <a:prstGeom prst="rect">
            <a:avLst/>
          </a:prstGeom>
        </p:spPr>
      </p:pic>
      <p:pic>
        <p:nvPicPr>
          <p:cNvPr id="119" name="Picture 118" descr="Icon&#10;&#10;Description automatically generated">
            <a:extLst>
              <a:ext uri="{FF2B5EF4-FFF2-40B4-BE49-F238E27FC236}">
                <a16:creationId xmlns:a16="http://schemas.microsoft.com/office/drawing/2014/main" id="{8DC5DA03-DDAA-6443-A716-5060DA743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60" y="5828982"/>
            <a:ext cx="487254" cy="487254"/>
          </a:xfrm>
          <a:prstGeom prst="rect">
            <a:avLst/>
          </a:prstGeom>
        </p:spPr>
      </p:pic>
      <p:pic>
        <p:nvPicPr>
          <p:cNvPr id="120" name="Picture 119" descr="Icon&#10;&#10;Description automatically generated">
            <a:extLst>
              <a:ext uri="{FF2B5EF4-FFF2-40B4-BE49-F238E27FC236}">
                <a16:creationId xmlns:a16="http://schemas.microsoft.com/office/drawing/2014/main" id="{5A709226-19DC-7B4A-B9E1-69B0102D6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12" y="5828982"/>
            <a:ext cx="487254" cy="487254"/>
          </a:xfrm>
          <a:prstGeom prst="rect">
            <a:avLst/>
          </a:prstGeom>
        </p:spPr>
      </p:pic>
      <p:pic>
        <p:nvPicPr>
          <p:cNvPr id="121" name="Picture 120" descr="Icon&#10;&#10;Description automatically generated">
            <a:extLst>
              <a:ext uri="{FF2B5EF4-FFF2-40B4-BE49-F238E27FC236}">
                <a16:creationId xmlns:a16="http://schemas.microsoft.com/office/drawing/2014/main" id="{33351F34-2CC8-C248-A203-A92F3F41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62" y="3891962"/>
            <a:ext cx="487254" cy="487254"/>
          </a:xfrm>
          <a:prstGeom prst="rect">
            <a:avLst/>
          </a:prstGeom>
        </p:spPr>
      </p:pic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F7BF7EE0-3B25-0349-8110-5C52ACC5B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462" y="4539662"/>
            <a:ext cx="487254" cy="487254"/>
          </a:xfrm>
          <a:prstGeom prst="rect">
            <a:avLst/>
          </a:prstGeom>
        </p:spPr>
      </p:pic>
      <p:pic>
        <p:nvPicPr>
          <p:cNvPr id="123" name="Picture 12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46BC3DE-AE3D-5D49-8E02-30DFAD805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044" y="2035568"/>
            <a:ext cx="343556" cy="830510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9E963A27-913E-384A-92BB-D1D2AD4CD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788" y="1884467"/>
            <a:ext cx="423915" cy="944175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10CAEA15-9263-B547-A56F-6239786F0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348" y="2123232"/>
            <a:ext cx="539431" cy="7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5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A42B2-9912-8943-9864-475785599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1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587A71-FDCE-DB47-8E91-D81F2A6D9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1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21CB671-0BCA-1749-8B93-7F601E78BB15}"/>
              </a:ext>
            </a:extLst>
          </p:cNvPr>
          <p:cNvSpPr txBox="1">
            <a:spLocks/>
          </p:cNvSpPr>
          <p:nvPr/>
        </p:nvSpPr>
        <p:spPr>
          <a:xfrm>
            <a:off x="702073" y="783224"/>
            <a:ext cx="5393927" cy="11217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Investigate and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Record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C8C6E98-A5E9-BF4E-8B0A-0E0BA7362201}"/>
              </a:ext>
            </a:extLst>
          </p:cNvPr>
          <p:cNvSpPr txBox="1">
            <a:spLocks/>
          </p:cNvSpPr>
          <p:nvPr/>
        </p:nvSpPr>
        <p:spPr>
          <a:xfrm>
            <a:off x="702073" y="2186988"/>
            <a:ext cx="4862704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pH: The acidity or alkalinity of a solution </a:t>
            </a: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0-6 = Acidic</a:t>
            </a: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7 = Neutral</a:t>
            </a: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8-13 = Alkaline (Base)</a:t>
            </a:r>
          </a:p>
          <a:p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41CEAA1-CBC4-4540-91C3-9DA0CA796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48"/>
          <a:stretch/>
        </p:blipFill>
        <p:spPr>
          <a:xfrm>
            <a:off x="6627223" y="317214"/>
            <a:ext cx="5163738" cy="62235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578155-6A06-944F-9D32-D0B472156E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4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21CB671-0BCA-1749-8B93-7F601E78BB15}"/>
              </a:ext>
            </a:extLst>
          </p:cNvPr>
          <p:cNvSpPr txBox="1">
            <a:spLocks/>
          </p:cNvSpPr>
          <p:nvPr/>
        </p:nvSpPr>
        <p:spPr>
          <a:xfrm>
            <a:off x="702073" y="783224"/>
            <a:ext cx="5393927" cy="11217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Investigate and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Record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C8C6E98-A5E9-BF4E-8B0A-0E0BA7362201}"/>
              </a:ext>
            </a:extLst>
          </p:cNvPr>
          <p:cNvSpPr txBox="1">
            <a:spLocks/>
          </p:cNvSpPr>
          <p:nvPr/>
        </p:nvSpPr>
        <p:spPr>
          <a:xfrm>
            <a:off x="702073" y="2186988"/>
            <a:ext cx="4862704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Acid | Neutral | Alkaline</a:t>
            </a: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0-6 = Acidic</a:t>
            </a: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7 = Neutral</a:t>
            </a: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8-13 = Alkaline (Base)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Strong Acid or Weak Acid?</a:t>
            </a: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Close to 0 – Strong acid</a:t>
            </a: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Close to 7 – Weak acid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41CEAA1-CBC4-4540-91C3-9DA0CA796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48"/>
          <a:stretch/>
        </p:blipFill>
        <p:spPr>
          <a:xfrm>
            <a:off x="6627223" y="317214"/>
            <a:ext cx="5163738" cy="62235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66AC16-21BD-884B-ADD9-D9CE6D5BBE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6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21CB671-0BCA-1749-8B93-7F601E78BB15}"/>
              </a:ext>
            </a:extLst>
          </p:cNvPr>
          <p:cNvSpPr txBox="1">
            <a:spLocks/>
          </p:cNvSpPr>
          <p:nvPr/>
        </p:nvSpPr>
        <p:spPr>
          <a:xfrm>
            <a:off x="702073" y="783224"/>
            <a:ext cx="5393927" cy="11217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How Much Sugar?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41CEAA1-CBC4-4540-91C3-9DA0CA796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48"/>
          <a:stretch/>
        </p:blipFill>
        <p:spPr>
          <a:xfrm>
            <a:off x="6627223" y="317214"/>
            <a:ext cx="5163738" cy="62235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BC578D-F5D5-B543-A560-900C19AFDD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6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A42B2-9912-8943-9864-475785599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1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587A71-FDCE-DB47-8E91-D81F2A6D9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3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12103</TotalTime>
  <Words>504</Words>
  <Application>Microsoft Office PowerPoint</Application>
  <PresentationFormat>Widescreen</PresentationFormat>
  <Paragraphs>69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eleverence@funneldesigngroup.com</dc:creator>
  <cp:lastModifiedBy>Teri Bachhofer</cp:lastModifiedBy>
  <cp:revision>323</cp:revision>
  <cp:lastPrinted>2018-12-10T22:20:04Z</cp:lastPrinted>
  <dcterms:created xsi:type="dcterms:W3CDTF">2017-08-08T13:58:38Z</dcterms:created>
  <dcterms:modified xsi:type="dcterms:W3CDTF">2021-09-13T13:24:42Z</dcterms:modified>
</cp:coreProperties>
</file>